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3" r:id="rId2"/>
    <p:sldId id="384" r:id="rId3"/>
    <p:sldId id="385" r:id="rId4"/>
    <p:sldId id="386" r:id="rId5"/>
    <p:sldId id="387" r:id="rId6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93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6B1FFB6-027D-4BFE-B9CD-E1F1811B54E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857500" y="521494"/>
            <a:ext cx="3429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3257550"/>
            <a:ext cx="7306733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2857500" y="521494"/>
            <a:ext cx="3429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3257550"/>
            <a:ext cx="7306733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857500" y="521494"/>
            <a:ext cx="3429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3257550"/>
            <a:ext cx="7306733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2118" y="0"/>
            <a:ext cx="2116" cy="11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3257550"/>
            <a:ext cx="7306733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2857500" y="521494"/>
            <a:ext cx="3429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3257550"/>
            <a:ext cx="7306733" cy="30861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A259-B971-45BD-B477-D527489C11C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CED6-FFD8-4FE6-B91A-12EC4BFF228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CAD4-3D57-41BF-A09F-545B88E7323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9B999-CF1D-4C15-8807-44ED4B48231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E323-65C4-4067-9047-5ECD01B60CB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A714-C8D1-458B-A4EB-9B461CEBC39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62DD-2AD6-4D3B-A8B2-04571E175F4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08D99-4F50-4FC2-BF1B-FD0782A5E6C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9D7E-5B01-4F99-A7C9-52511690BA2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DBB56-42FB-4095-A014-72D9F312BE3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BB67E-2A10-4F47-B695-C0C15B54EBC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2E25507-1006-4EAB-9788-78CC692A7F6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467600" cy="14493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Projektas</a:t>
            </a:r>
            <a:r>
              <a:rPr lang="en-GB" sz="3600" b="1" dirty="0">
                <a:solidFill>
                  <a:schemeClr val="bg1"/>
                </a:solidFill>
                <a:cs typeface="Times New Roman" pitchFamily="18" charset="0"/>
              </a:rPr>
              <a:t> “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Rokiškio</a:t>
            </a:r>
            <a:r>
              <a:rPr lang="en-GB" sz="3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dvaro</a:t>
            </a:r>
            <a:r>
              <a:rPr lang="en-GB" sz="3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sodybos</a:t>
            </a:r>
            <a:r>
              <a:rPr lang="en-GB" sz="3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pritaikymas</a:t>
            </a:r>
            <a:r>
              <a:rPr lang="en-GB" sz="3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turizmo</a:t>
            </a:r>
            <a:r>
              <a:rPr lang="en-GB" sz="3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cs typeface="Times New Roman" pitchFamily="18" charset="0"/>
              </a:rPr>
              <a:t>reikmėms</a:t>
            </a:r>
            <a:r>
              <a:rPr lang="en-GB" sz="3600" b="1" dirty="0" smtClean="0">
                <a:solidFill>
                  <a:schemeClr val="bg1"/>
                </a:solidFill>
              </a:rPr>
              <a:t>”</a:t>
            </a:r>
            <a:r>
              <a:rPr lang="lt-LT" sz="3600" b="1" dirty="0" smtClean="0">
                <a:solidFill>
                  <a:schemeClr val="bg1"/>
                </a:solidFill>
              </a:rPr>
              <a:t>. Vertė -7,2 mln. </a:t>
            </a:r>
            <a:r>
              <a:rPr lang="lt-LT" sz="3600" b="1" dirty="0" err="1" smtClean="0">
                <a:solidFill>
                  <a:schemeClr val="bg1"/>
                </a:solidFill>
              </a:rPr>
              <a:t>Eur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844675"/>
            <a:ext cx="7129462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480175"/>
            <a:ext cx="34925" cy="73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6913" y="6119813"/>
            <a:ext cx="1428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92163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err="1">
                <a:solidFill>
                  <a:schemeClr val="bg1"/>
                </a:solidFill>
              </a:rPr>
              <a:t>Projekto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tikslai</a:t>
            </a:r>
            <a:r>
              <a:rPr lang="en-GB" sz="36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24" y="1071546"/>
            <a:ext cx="7772400" cy="4875212"/>
          </a:xfrm>
          <a:ln/>
        </p:spPr>
        <p:txBody>
          <a:bodyPr/>
          <a:lstStyle/>
          <a:p>
            <a:pPr algn="just">
              <a:lnSpc>
                <a:spcPct val="90000"/>
              </a:lnSpc>
              <a:spcBef>
                <a:spcPts val="5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►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Atlikti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cs typeface="Times New Roman" pitchFamily="18" charset="0"/>
              </a:rPr>
              <a:t>nerekonstruotų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Rokiškio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dvaro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sodybos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lt-LT" sz="2800" b="1" dirty="0">
                <a:solidFill>
                  <a:schemeClr val="bg1"/>
                </a:solidFill>
                <a:cs typeface="Times New Roman" pitchFamily="18" charset="0"/>
              </a:rPr>
              <a:t>pastatų ir statinių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rekonstr</a:t>
            </a:r>
            <a:r>
              <a:rPr lang="lt-LT" sz="2800" b="1" dirty="0">
                <a:solidFill>
                  <a:schemeClr val="bg1"/>
                </a:solidFill>
                <a:cs typeface="Times New Roman" pitchFamily="18" charset="0"/>
              </a:rPr>
              <a:t>avimo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dalinio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atstatymo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bei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pritaikymo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viešosioms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turizmo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reikmėms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darbus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spcBef>
                <a:spcPts val="5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►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Sukurti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modernų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turizmo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paslaugų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kompleksą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su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muziejumi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parodų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koncertų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klojimo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teatro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salėmis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edukacinių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patalpų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amatų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centru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svečių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kambariais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bei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kitomis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turizmo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paslaugomis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spcBef>
                <a:spcPts val="5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►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Skatinti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smulkaus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ir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vidutinio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verslo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vystymasi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naujų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darbo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vietų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kūrimą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privačių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investicijų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cs typeface="Times New Roman" pitchFamily="18" charset="0"/>
              </a:rPr>
              <a:t>pritraukimą</a:t>
            </a:r>
            <a:r>
              <a:rPr lang="lt-LT" sz="2800" b="1" dirty="0">
                <a:solidFill>
                  <a:schemeClr val="bg1"/>
                </a:solidFill>
                <a:cs typeface="Times New Roman" pitchFamily="18" charset="0"/>
              </a:rPr>
              <a:t> į rajoną</a:t>
            </a:r>
            <a:r>
              <a:rPr lang="en-GB" sz="2800" b="1" dirty="0">
                <a:solidFill>
                  <a:schemeClr val="bg1"/>
                </a:solidFill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5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/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996600"/>
              </a:buClr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>
              <a:solidFill>
                <a:srgbClr val="996600"/>
              </a:solidFill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b="1" dirty="0"/>
          </a:p>
          <a:p>
            <a:pPr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utoUpdateAnimBg="0"/>
      <p:bldP spid="92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1052513"/>
            <a:ext cx="8137525" cy="3600450"/>
          </a:xfrm>
          <a:ln/>
        </p:spPr>
        <p:txBody>
          <a:bodyPr anchor="t"/>
          <a:lstStyle/>
          <a:p>
            <a: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t-LT" sz="2800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Rokiškio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dvaro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sodybos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pastat</a:t>
            </a:r>
            <a:r>
              <a:rPr lang="en-US" sz="28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ir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priklausini</a:t>
            </a:r>
            <a:r>
              <a:rPr lang="en-US" sz="28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rekonstravimas</a:t>
            </a:r>
            <a:r>
              <a:rPr lang="en-GB" sz="2800" b="1" dirty="0">
                <a:solidFill>
                  <a:schemeClr val="bg1"/>
                </a:solidFill>
              </a:rPr>
              <a:t>, </a:t>
            </a:r>
            <a:r>
              <a:rPr lang="en-GB" sz="2800" b="1" dirty="0" err="1">
                <a:solidFill>
                  <a:schemeClr val="bg1"/>
                </a:solidFill>
              </a:rPr>
              <a:t>pritaikant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juos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viešajai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turizmo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infrastrukt</a:t>
            </a:r>
            <a:r>
              <a:rPr lang="en-US" sz="2800" b="1" dirty="0">
                <a:solidFill>
                  <a:schemeClr val="bg1"/>
                </a:solidFill>
                <a:cs typeface="Times New Roman" pitchFamily="18" charset="0"/>
              </a:rPr>
              <a:t>ū</a:t>
            </a:r>
            <a:r>
              <a:rPr lang="en-GB" sz="2800" b="1" dirty="0" err="1">
                <a:solidFill>
                  <a:schemeClr val="bg1"/>
                </a:solidFill>
              </a:rPr>
              <a:t>rai</a:t>
            </a:r>
            <a:r>
              <a:rPr lang="en-GB" sz="2800" b="1" dirty="0">
                <a:solidFill>
                  <a:schemeClr val="bg1"/>
                </a:solidFill>
              </a:rPr>
              <a:t>:</a:t>
            </a:r>
            <a:br>
              <a:rPr lang="en-GB" sz="2800" b="1" dirty="0">
                <a:solidFill>
                  <a:schemeClr val="bg1"/>
                </a:solidFill>
              </a:rPr>
            </a:b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lt-LT" sz="2800" b="1" dirty="0">
                <a:solidFill>
                  <a:schemeClr val="bg1"/>
                </a:solidFill>
              </a:rPr>
              <a:t>      </a:t>
            </a:r>
            <a:r>
              <a:rPr lang="en-GB" sz="2600" b="1" dirty="0">
                <a:solidFill>
                  <a:schemeClr val="bg1"/>
                </a:solidFill>
              </a:rPr>
              <a:t>-</a:t>
            </a:r>
            <a:r>
              <a:rPr lang="en-GB" sz="2600" b="1" dirty="0" err="1">
                <a:solidFill>
                  <a:schemeClr val="bg1"/>
                </a:solidFill>
              </a:rPr>
              <a:t>ledain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ė</a:t>
            </a:r>
            <a:r>
              <a:rPr lang="lt-LT" sz="2600" b="1" dirty="0">
                <a:solidFill>
                  <a:schemeClr val="bg1"/>
                </a:solidFill>
              </a:rPr>
              <a:t>s </a:t>
            </a:r>
            <a:r>
              <a:rPr lang="en-GB" sz="2600" b="1" dirty="0">
                <a:solidFill>
                  <a:schemeClr val="bg1"/>
                </a:solidFill>
              </a:rPr>
              <a:t>(38,34 </a:t>
            </a:r>
            <a:r>
              <a:rPr lang="en-GB" sz="2600" b="1" dirty="0" err="1">
                <a:solidFill>
                  <a:schemeClr val="bg1"/>
                </a:solidFill>
              </a:rPr>
              <a:t>kv.m</a:t>
            </a:r>
            <a:r>
              <a:rPr lang="en-GB" sz="2600" b="1" dirty="0">
                <a:solidFill>
                  <a:schemeClr val="bg1"/>
                </a:solidFill>
              </a:rPr>
              <a:t>) </a:t>
            </a:r>
            <a:r>
              <a:rPr lang="lt-LT" sz="2600" b="1" dirty="0">
                <a:solidFill>
                  <a:schemeClr val="bg1"/>
                </a:solidFill>
              </a:rPr>
              <a:t>rekonstravimas ir                 pritaikymas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sen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lt-LT" sz="2600" b="1" dirty="0">
                <a:solidFill>
                  <a:schemeClr val="bg1"/>
                </a:solidFill>
              </a:rPr>
              <a:t>j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lt-LT" sz="2600" b="1" dirty="0">
                <a:solidFill>
                  <a:schemeClr val="bg1"/>
                </a:solidFill>
              </a:rPr>
              <a:t> 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amat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  </a:t>
            </a:r>
            <a:r>
              <a:rPr lang="en-GB" sz="2600" b="1" dirty="0" err="1">
                <a:solidFill>
                  <a:schemeClr val="bg1"/>
                </a:solidFill>
              </a:rPr>
              <a:t>ekspozicijai</a:t>
            </a:r>
            <a:r>
              <a:rPr lang="en-GB" sz="2600" b="1" dirty="0">
                <a:solidFill>
                  <a:schemeClr val="bg1"/>
                </a:solidFill>
              </a:rPr>
              <a:t>;</a:t>
            </a:r>
            <a:br>
              <a:rPr lang="en-GB" sz="2600" b="1" dirty="0">
                <a:solidFill>
                  <a:schemeClr val="bg1"/>
                </a:solidFill>
              </a:rPr>
            </a:br>
            <a:r>
              <a:rPr lang="lt-LT" sz="2600" b="1" dirty="0">
                <a:solidFill>
                  <a:schemeClr val="bg1"/>
                </a:solidFill>
              </a:rPr>
              <a:t>      </a:t>
            </a:r>
            <a:r>
              <a:rPr lang="en-GB" sz="2600" b="1" dirty="0">
                <a:solidFill>
                  <a:schemeClr val="bg1"/>
                </a:solidFill>
              </a:rPr>
              <a:t>-</a:t>
            </a:r>
            <a:r>
              <a:rPr lang="en-GB" sz="2600" b="1" dirty="0" err="1">
                <a:solidFill>
                  <a:schemeClr val="bg1"/>
                </a:solidFill>
              </a:rPr>
              <a:t>kumetyn</a:t>
            </a:r>
            <a:r>
              <a:rPr lang="lt-LT" sz="2600" b="1" dirty="0">
                <a:solidFill>
                  <a:schemeClr val="bg1"/>
                </a:solidFill>
              </a:rPr>
              <a:t>o</a:t>
            </a:r>
            <a:r>
              <a:rPr lang="en-GB" sz="2600" b="1" dirty="0">
                <a:solidFill>
                  <a:schemeClr val="bg1"/>
                </a:solidFill>
              </a:rPr>
              <a:t> Nr.1 (676,28 </a:t>
            </a:r>
            <a:r>
              <a:rPr lang="en-GB" sz="2600" b="1" dirty="0" err="1">
                <a:solidFill>
                  <a:schemeClr val="bg1"/>
                </a:solidFill>
              </a:rPr>
              <a:t>kv.m</a:t>
            </a:r>
            <a:r>
              <a:rPr lang="en-GB" sz="2600" b="1" dirty="0">
                <a:solidFill>
                  <a:schemeClr val="bg1"/>
                </a:solidFill>
              </a:rPr>
              <a:t>) </a:t>
            </a:r>
            <a:r>
              <a:rPr lang="lt-LT" sz="2600" b="1" dirty="0">
                <a:solidFill>
                  <a:schemeClr val="bg1"/>
                </a:solidFill>
              </a:rPr>
              <a:t>rekonstravimas ir </a:t>
            </a:r>
            <a:r>
              <a:rPr lang="en-GB" sz="2600" b="1" dirty="0" err="1">
                <a:solidFill>
                  <a:schemeClr val="bg1"/>
                </a:solidFill>
              </a:rPr>
              <a:t>pritaiky</a:t>
            </a:r>
            <a:r>
              <a:rPr lang="lt-LT" sz="2600" b="1" dirty="0" err="1">
                <a:solidFill>
                  <a:schemeClr val="bg1"/>
                </a:solidFill>
              </a:rPr>
              <a:t>mas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parod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lt-LT" sz="2600" b="1" dirty="0">
                <a:solidFill>
                  <a:schemeClr val="bg1"/>
                </a:solidFill>
              </a:rPr>
              <a:t>, kulinarinio paveldo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ir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edukacijos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lt-LT" sz="2600" b="1" dirty="0">
                <a:solidFill>
                  <a:schemeClr val="bg1"/>
                </a:solidFill>
              </a:rPr>
              <a:t>centrui</a:t>
            </a:r>
            <a:r>
              <a:rPr lang="en-GB" sz="2600" b="1" dirty="0">
                <a:solidFill>
                  <a:schemeClr val="bg1"/>
                </a:solidFill>
              </a:rPr>
              <a:t>;</a:t>
            </a:r>
            <a:r>
              <a:rPr lang="en-GB" sz="2600" b="1" dirty="0"/>
              <a:t/>
            </a:r>
            <a:br>
              <a:rPr lang="en-GB" sz="2600" b="1" dirty="0"/>
            </a:br>
            <a:r>
              <a:rPr lang="en-GB" sz="2600" b="1" dirty="0"/>
              <a:t/>
            </a:r>
            <a:br>
              <a:rPr lang="en-GB" sz="2600" b="1" dirty="0"/>
            </a:br>
            <a:r>
              <a:rPr lang="en-GB" sz="2800" dirty="0"/>
              <a:t>     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87450" y="260350"/>
            <a:ext cx="734695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3333CC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err="1">
                <a:solidFill>
                  <a:schemeClr val="bg1"/>
                </a:solidFill>
              </a:rPr>
              <a:t>Projekto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veiklos</a:t>
            </a:r>
            <a:r>
              <a:rPr lang="en-GB" sz="3600" b="1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10245" name="Picture 5" descr="Picture 4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076700"/>
            <a:ext cx="3455987" cy="2447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7772400" cy="2881313"/>
          </a:xfrm>
          <a:ln/>
        </p:spPr>
        <p:txBody>
          <a:bodyPr lIns="0" tIns="0" rIns="0" bIns="0"/>
          <a:lstStyle/>
          <a:p>
            <a:pPr>
              <a:lnSpc>
                <a:spcPct val="95000"/>
              </a:lnSpc>
              <a:buFont typeface="Times New Roman" pitchFamily="18" charset="0"/>
              <a:buNone/>
            </a:pPr>
            <a:r>
              <a:rPr lang="lt-LT" sz="3100" b="1" dirty="0">
                <a:solidFill>
                  <a:schemeClr val="bg1"/>
                </a:solidFill>
              </a:rPr>
              <a:t>- </a:t>
            </a:r>
            <a:r>
              <a:rPr lang="en-GB" sz="3100" b="1" dirty="0" err="1">
                <a:solidFill>
                  <a:schemeClr val="bg1"/>
                </a:solidFill>
              </a:rPr>
              <a:t>oran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ž</a:t>
            </a:r>
            <a:r>
              <a:rPr lang="en-GB" sz="3100" b="1" dirty="0" err="1">
                <a:solidFill>
                  <a:schemeClr val="bg1"/>
                </a:solidFill>
              </a:rPr>
              <a:t>erij</a:t>
            </a:r>
            <a:r>
              <a:rPr lang="lt-LT" sz="3100" b="1" dirty="0" err="1">
                <a:solidFill>
                  <a:schemeClr val="bg1"/>
                </a:solidFill>
              </a:rPr>
              <a:t>os</a:t>
            </a:r>
            <a:r>
              <a:rPr lang="lt-LT" sz="3100" b="1" dirty="0">
                <a:solidFill>
                  <a:schemeClr val="bg1"/>
                </a:solidFill>
              </a:rPr>
              <a:t> </a:t>
            </a:r>
            <a:r>
              <a:rPr lang="en-GB" sz="3100" b="1" dirty="0">
                <a:solidFill>
                  <a:schemeClr val="bg1"/>
                </a:solidFill>
              </a:rPr>
              <a:t>(49,56 </a:t>
            </a:r>
            <a:r>
              <a:rPr lang="en-GB" sz="3100" b="1" dirty="0" err="1">
                <a:solidFill>
                  <a:schemeClr val="bg1"/>
                </a:solidFill>
              </a:rPr>
              <a:t>kv.m</a:t>
            </a:r>
            <a:r>
              <a:rPr lang="en-GB" sz="3100" b="1" dirty="0">
                <a:solidFill>
                  <a:schemeClr val="bg1"/>
                </a:solidFill>
              </a:rPr>
              <a:t>) </a:t>
            </a:r>
            <a:r>
              <a:rPr lang="lt-LT" sz="3100" b="1" dirty="0">
                <a:solidFill>
                  <a:schemeClr val="bg1"/>
                </a:solidFill>
              </a:rPr>
              <a:t>rekonstravimas ir </a:t>
            </a:r>
            <a:r>
              <a:rPr lang="en-GB" sz="3100" b="1" dirty="0" err="1">
                <a:solidFill>
                  <a:schemeClr val="bg1"/>
                </a:solidFill>
              </a:rPr>
              <a:t>pritaiky</a:t>
            </a:r>
            <a:r>
              <a:rPr lang="lt-LT" sz="3100" b="1" dirty="0" err="1">
                <a:solidFill>
                  <a:schemeClr val="bg1"/>
                </a:solidFill>
              </a:rPr>
              <a:t>mas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kei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č</a:t>
            </a:r>
            <a:r>
              <a:rPr lang="en-GB" sz="3100" b="1" dirty="0" err="1">
                <a:solidFill>
                  <a:schemeClr val="bg1"/>
                </a:solidFill>
              </a:rPr>
              <a:t>iamoms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augal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bei</a:t>
            </a:r>
            <a:r>
              <a:rPr lang="en-GB" sz="3100" b="1" dirty="0">
                <a:solidFill>
                  <a:schemeClr val="bg1"/>
                </a:solidFill>
              </a:rPr>
              <a:t> ma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ž</a:t>
            </a:r>
            <a:r>
              <a:rPr lang="en-GB" sz="3100" b="1" dirty="0" err="1">
                <a:solidFill>
                  <a:schemeClr val="bg1"/>
                </a:solidFill>
              </a:rPr>
              <a:t>osios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architekt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ū</a:t>
            </a:r>
            <a:r>
              <a:rPr lang="en-GB" sz="3100" b="1" dirty="0" err="1">
                <a:solidFill>
                  <a:schemeClr val="bg1"/>
                </a:solidFill>
              </a:rPr>
              <a:t>ros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ekspozicijoms</a:t>
            </a:r>
            <a:r>
              <a:rPr lang="en-GB" sz="3100" b="1" dirty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95000"/>
              </a:lnSpc>
              <a:buFont typeface="Times New Roman" pitchFamily="18" charset="0"/>
              <a:buNone/>
            </a:pPr>
            <a:r>
              <a:rPr lang="en-GB" sz="3100" b="1" dirty="0">
                <a:solidFill>
                  <a:schemeClr val="bg1"/>
                </a:solidFill>
              </a:rPr>
              <a:t>-  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ū</a:t>
            </a:r>
            <a:r>
              <a:rPr lang="en-GB" sz="3100" b="1" dirty="0" err="1">
                <a:solidFill>
                  <a:schemeClr val="bg1"/>
                </a:solidFill>
              </a:rPr>
              <a:t>kved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ž</a:t>
            </a:r>
            <a:r>
              <a:rPr lang="en-GB" sz="3100" b="1" dirty="0" err="1">
                <a:solidFill>
                  <a:schemeClr val="bg1"/>
                </a:solidFill>
              </a:rPr>
              <a:t>io</a:t>
            </a:r>
            <a:r>
              <a:rPr lang="en-GB" sz="3100" b="1" dirty="0">
                <a:solidFill>
                  <a:schemeClr val="bg1"/>
                </a:solidFill>
              </a:rPr>
              <a:t> </a:t>
            </a:r>
            <a:r>
              <a:rPr lang="en-GB" sz="3100" b="1" dirty="0" err="1">
                <a:solidFill>
                  <a:schemeClr val="bg1"/>
                </a:solidFill>
              </a:rPr>
              <a:t>nam</a:t>
            </a:r>
            <a:r>
              <a:rPr lang="lt-LT" sz="3100" b="1" dirty="0">
                <a:solidFill>
                  <a:schemeClr val="bg1"/>
                </a:solidFill>
              </a:rPr>
              <a:t>o</a:t>
            </a:r>
            <a:r>
              <a:rPr lang="en-GB" sz="3100" b="1" dirty="0">
                <a:solidFill>
                  <a:schemeClr val="bg1"/>
                </a:solidFill>
              </a:rPr>
              <a:t> (501,86 </a:t>
            </a:r>
            <a:r>
              <a:rPr lang="en-GB" sz="3100" b="1" dirty="0" err="1">
                <a:solidFill>
                  <a:schemeClr val="bg1"/>
                </a:solidFill>
              </a:rPr>
              <a:t>kv.m</a:t>
            </a:r>
            <a:r>
              <a:rPr lang="en-GB" sz="3100" b="1" dirty="0">
                <a:solidFill>
                  <a:schemeClr val="bg1"/>
                </a:solidFill>
              </a:rPr>
              <a:t>) </a:t>
            </a:r>
            <a:r>
              <a:rPr lang="lt-LT" sz="3100" b="1" dirty="0">
                <a:solidFill>
                  <a:schemeClr val="bg1"/>
                </a:solidFill>
              </a:rPr>
              <a:t>rekonstravimas ir pritaikymas </a:t>
            </a:r>
            <a:r>
              <a:rPr lang="lt-LT" sz="3100" b="1" dirty="0" err="1">
                <a:solidFill>
                  <a:schemeClr val="bg1"/>
                </a:solidFill>
              </a:rPr>
              <a:t>viešbu</a:t>
            </a:r>
            <a:r>
              <a:rPr lang="en-US" sz="3100" b="1" dirty="0">
                <a:solidFill>
                  <a:schemeClr val="bg1"/>
                </a:solidFill>
                <a:cs typeface="Times New Roman" pitchFamily="18" charset="0"/>
              </a:rPr>
              <a:t>č</a:t>
            </a:r>
            <a:r>
              <a:rPr lang="lt-LT" sz="3100" b="1" dirty="0" err="1">
                <a:solidFill>
                  <a:schemeClr val="bg1"/>
                </a:solidFill>
              </a:rPr>
              <a:t>iui</a:t>
            </a:r>
            <a:r>
              <a:rPr lang="en-GB" sz="3100" b="1" dirty="0">
                <a:solidFill>
                  <a:schemeClr val="bg1"/>
                </a:solidFill>
              </a:rPr>
              <a:t>;</a:t>
            </a:r>
          </a:p>
        </p:txBody>
      </p:sp>
      <p:pic>
        <p:nvPicPr>
          <p:cNvPr id="11268" name="Picture 4" descr="Picture 0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3213100"/>
            <a:ext cx="4745037" cy="32131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/>
          </p:nvPr>
        </p:nvSpPr>
        <p:spPr>
          <a:xfrm>
            <a:off x="428596" y="428604"/>
            <a:ext cx="8201028" cy="2317751"/>
          </a:xfrm>
          <a:ln/>
        </p:spPr>
        <p:txBody>
          <a:bodyPr anchor="t"/>
          <a:lstStyle/>
          <a:p>
            <a:pPr marL="334963" indent="-334963" algn="l">
              <a:lnSpc>
                <a:spcPct val="95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lt-LT" sz="3000" b="1" dirty="0">
                <a:solidFill>
                  <a:schemeClr val="bg1"/>
                </a:solidFill>
              </a:rPr>
              <a:t>- </a:t>
            </a:r>
            <a:r>
              <a:rPr lang="lt-LT" sz="2600" b="1" dirty="0">
                <a:solidFill>
                  <a:schemeClr val="bg1"/>
                </a:solidFill>
              </a:rPr>
              <a:t>r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ū</a:t>
            </a:r>
            <a:r>
              <a:rPr lang="lt-LT" sz="2600" b="1" dirty="0" err="1">
                <a:solidFill>
                  <a:schemeClr val="bg1"/>
                </a:solidFill>
                <a:cs typeface="Times New Roman" pitchFamily="18" charset="0"/>
              </a:rPr>
              <a:t>sių</a:t>
            </a:r>
            <a:r>
              <a:rPr lang="lt-LT" sz="2600" b="1" dirty="0">
                <a:solidFill>
                  <a:schemeClr val="bg1"/>
                </a:solidFill>
                <a:cs typeface="Times New Roman" pitchFamily="18" charset="0"/>
              </a:rPr>
              <a:t> rekonstravimas ir pritaikymas </a:t>
            </a:r>
            <a:r>
              <a:rPr lang="en-GB" sz="2600" b="1" dirty="0" err="1">
                <a:solidFill>
                  <a:schemeClr val="bg1"/>
                </a:solidFill>
              </a:rPr>
              <a:t>keramikos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rinkini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ekspozicijai</a:t>
            </a:r>
            <a:r>
              <a:rPr lang="en-GB" sz="2600" b="1" dirty="0">
                <a:solidFill>
                  <a:schemeClr val="bg1"/>
                </a:solidFill>
              </a:rPr>
              <a:t>, </a:t>
            </a:r>
            <a:r>
              <a:rPr lang="en-GB" sz="2600" b="1" dirty="0" err="1">
                <a:solidFill>
                  <a:schemeClr val="bg1"/>
                </a:solidFill>
              </a:rPr>
              <a:t>edukaciniam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gyv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j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amat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kambariui</a:t>
            </a:r>
            <a:r>
              <a:rPr lang="en-GB" sz="2600" b="1" dirty="0">
                <a:solidFill>
                  <a:schemeClr val="bg1"/>
                </a:solidFill>
              </a:rPr>
              <a:t>;</a:t>
            </a:r>
          </a:p>
          <a:p>
            <a:pPr marL="334963" indent="-334963" algn="l">
              <a:lnSpc>
                <a:spcPct val="100000"/>
              </a:lnSpc>
              <a:spcBef>
                <a:spcPts val="3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lt-LT" sz="2600" b="1" dirty="0">
                <a:solidFill>
                  <a:schemeClr val="bg1"/>
                </a:solidFill>
              </a:rPr>
              <a:t>- </a:t>
            </a:r>
            <a:r>
              <a:rPr lang="en-GB" sz="2600" b="1" dirty="0" err="1">
                <a:solidFill>
                  <a:schemeClr val="bg1"/>
                </a:solidFill>
              </a:rPr>
              <a:t>svirn</a:t>
            </a:r>
            <a:r>
              <a:rPr lang="lt-LT" sz="2600" b="1" dirty="0">
                <a:solidFill>
                  <a:schemeClr val="bg1"/>
                </a:solidFill>
              </a:rPr>
              <a:t>o</a:t>
            </a:r>
            <a:r>
              <a:rPr lang="en-GB" sz="2600" b="1" dirty="0">
                <a:solidFill>
                  <a:schemeClr val="bg1"/>
                </a:solidFill>
              </a:rPr>
              <a:t> (216,34 </a:t>
            </a:r>
            <a:r>
              <a:rPr lang="en-GB" sz="2600" b="1" dirty="0" err="1">
                <a:solidFill>
                  <a:schemeClr val="bg1"/>
                </a:solidFill>
              </a:rPr>
              <a:t>kv.m</a:t>
            </a:r>
            <a:r>
              <a:rPr lang="en-GB" sz="2600" b="1" dirty="0">
                <a:solidFill>
                  <a:schemeClr val="bg1"/>
                </a:solidFill>
              </a:rPr>
              <a:t>) </a:t>
            </a:r>
            <a:r>
              <a:rPr lang="lt-LT" sz="2600" b="1" dirty="0">
                <a:solidFill>
                  <a:schemeClr val="bg1"/>
                </a:solidFill>
              </a:rPr>
              <a:t>rekonstravimas ir pritaikymas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klojimo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teatrui</a:t>
            </a:r>
            <a:r>
              <a:rPr lang="en-GB" sz="2600" b="1" dirty="0">
                <a:solidFill>
                  <a:schemeClr val="bg1"/>
                </a:solidFill>
              </a:rPr>
              <a:t>, </a:t>
            </a:r>
            <a:r>
              <a:rPr lang="en-GB" sz="2600" b="1" dirty="0" err="1">
                <a:solidFill>
                  <a:schemeClr val="bg1"/>
                </a:solidFill>
              </a:rPr>
              <a:t>sen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j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amat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ų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err="1">
                <a:solidFill>
                  <a:schemeClr val="bg1"/>
                </a:solidFill>
              </a:rPr>
              <a:t>ekspozicijai</a:t>
            </a:r>
            <a:r>
              <a:rPr lang="en-GB" sz="2600" b="1" dirty="0">
                <a:solidFill>
                  <a:schemeClr val="bg1"/>
                </a:solidFill>
              </a:rPr>
              <a:t>.</a:t>
            </a:r>
          </a:p>
          <a:p>
            <a:pPr marL="334963" indent="-334963" algn="l">
              <a:lnSpc>
                <a:spcPct val="100000"/>
              </a:lnSpc>
              <a:spcBef>
                <a:spcPts val="3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600" dirty="0">
              <a:cs typeface="Times New Roman" pitchFamily="18" charset="0"/>
            </a:endParaRPr>
          </a:p>
        </p:txBody>
      </p:sp>
      <p:pic>
        <p:nvPicPr>
          <p:cNvPr id="12293" name="Picture 5" descr="Picture 0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8060" y="2714620"/>
            <a:ext cx="5370811" cy="37737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2079</TotalTime>
  <Words>200</Words>
  <Application>Microsoft Office PowerPoint</Application>
  <PresentationFormat>Demonstracija ekrane (4:3)</PresentationFormat>
  <Paragraphs>13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Default Design</vt:lpstr>
      <vt:lpstr> Projektas “Rokiškio dvaro sodybos pritaikymas turizmo reikmėms”. Vertė -7,2 mln. Eur</vt:lpstr>
      <vt:lpstr>Projekto tikslai:</vt:lpstr>
      <vt:lpstr> Rokiškio dvaro sodybos pastatų ir priklausinių rekonstravimas, pritaikant juos viešajai turizmo infrastruktūrai:        -ledainės (38,34 kv.m) rekonstravimas ir                 pritaikymas senųjų  amatų  ekspozicijai;       -kumetyno Nr.1 (676,28 kv.m) rekonstravimas ir pritaikymas parodų, kulinarinio paveldo ir edukacijos centrui;        </vt:lpstr>
      <vt:lpstr>Skaidrė 4</vt:lpstr>
      <vt:lpstr>Skaidrė 5</vt:lpstr>
    </vt:vector>
  </TitlesOfParts>
  <Company>Rokiskio rajono savivaldybe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</cp:lastModifiedBy>
  <cp:revision>108</cp:revision>
  <dcterms:created xsi:type="dcterms:W3CDTF">2005-04-29T11:00:01Z</dcterms:created>
  <dcterms:modified xsi:type="dcterms:W3CDTF">2015-07-15T12:40:19Z</dcterms:modified>
</cp:coreProperties>
</file>