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92" r:id="rId3"/>
  </p:sldMasterIdLst>
  <p:sldIdLst>
    <p:sldId id="256" r:id="rId4"/>
    <p:sldId id="259" r:id="rId5"/>
    <p:sldId id="258" r:id="rId6"/>
    <p:sldId id="257" r:id="rId7"/>
    <p:sldId id="260" r:id="rId8"/>
  </p:sldIdLst>
  <p:sldSz cx="9906000" cy="6858000" type="A4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2" autoAdjust="0"/>
    <p:restoredTop sz="94660"/>
  </p:normalViewPr>
  <p:slideViewPr>
    <p:cSldViewPr snapToGrid="0">
      <p:cViewPr>
        <p:scale>
          <a:sx n="65" d="100"/>
          <a:sy n="65" d="100"/>
        </p:scale>
        <p:origin x="-2748" y="-12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115239"/>
            <a:ext cx="3950018" cy="367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Paan</a:t>
            </a:r>
            <a:r>
              <a:rPr lang="lt-LT" dirty="0" err="1" smtClean="0"/>
              <a:t>traštė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4863" y="1190759"/>
            <a:ext cx="4666368" cy="1108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lt-LT" dirty="0" err="1" smtClean="0"/>
              <a:t>ristatymo</a:t>
            </a:r>
            <a:r>
              <a:rPr lang="lt-LT" dirty="0" smtClean="0"/>
              <a:t> p</a:t>
            </a:r>
            <a:r>
              <a:rPr lang="en-US" dirty="0" err="1" smtClean="0"/>
              <a:t>avadinimas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1320800"/>
            <a:ext cx="8543925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aseline="0"/>
            </a:lvl2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Tekstas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endParaRPr lang="lt-LT" altLang="lt-LT" sz="1800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Šrifto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dydžiai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: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pavadinimui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temai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Bold 24pt.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rašymui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Normal 18pt.</a:t>
            </a:r>
          </a:p>
        </p:txBody>
      </p:sp>
    </p:spTree>
    <p:extLst>
      <p:ext uri="{BB962C8B-B14F-4D97-AF65-F5344CB8AC3E}">
        <p14:creationId xmlns:p14="http://schemas.microsoft.com/office/powerpoint/2010/main" val="1190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 stulpeliai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7" y="1224492"/>
            <a:ext cx="4189413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5551" y="1224492"/>
            <a:ext cx="4189413" cy="4351338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6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81038" y="1109134"/>
            <a:ext cx="4596075" cy="2967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13933" y="1109134"/>
            <a:ext cx="3811032" cy="4216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81037" y="4237782"/>
            <a:ext cx="4607083" cy="2337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162707"/>
            <a:ext cx="8543925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379009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1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nuotrauk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1302" y="1227772"/>
            <a:ext cx="5373662" cy="4351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9" y="1227141"/>
            <a:ext cx="2906448" cy="4910137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35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306641"/>
            <a:ext cx="6922161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768476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28169" y="5577840"/>
            <a:ext cx="2431785" cy="82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D6F6C"/>
                </a:solidFill>
              </a:defRPr>
            </a:lvl1pPr>
          </a:lstStyle>
          <a:p>
            <a:r>
              <a:rPr lang="en-US" dirty="0" err="1" smtClean="0"/>
              <a:t>Organizatoriaus</a:t>
            </a:r>
            <a:r>
              <a:rPr lang="en-US" dirty="0" smtClean="0"/>
              <a:t> </a:t>
            </a:r>
            <a:r>
              <a:rPr lang="en-US" dirty="0" err="1" smtClean="0"/>
              <a:t>logotipas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5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FINMIN Prezentacija\ESFIVP-logotipo naudojimo vadova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F3BB-EB1B-48D4-A124-296D8DDFE6E0}" type="datetimeFigureOut">
              <a:rPr lang="lt-LT" smtClean="0"/>
              <a:pPr/>
              <a:t>2020-02-11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6EC1-65C8-4B69-8E4C-90A262855C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4" descr="C:\Users\User\Desktop\FINMIN Prezentacija\ESFIVP-logotipo naudojimo vadovas-0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928301" cy="6859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20040"/>
            <a:ext cx="8543925" cy="5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20353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9D37-8DCC-4B90-9989-088660BA936B}" type="datetimeFigureOut">
              <a:rPr lang="lt-LT" smtClean="0"/>
              <a:pPr/>
              <a:t>2020-02-11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689-5B76-426F-80A9-6DBB66434AC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704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7D6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899904" cy="6839712"/>
          </a:xfrm>
          <a:prstGeom prst="rect">
            <a:avLst/>
          </a:prstGeom>
        </p:spPr>
      </p:pic>
      <p:sp>
        <p:nvSpPr>
          <p:cNvPr id="8" name="Turinio vietos rezervavimo ženklas 2"/>
          <p:cNvSpPr txBox="1">
            <a:spLocks/>
          </p:cNvSpPr>
          <p:nvPr userDrawn="1"/>
        </p:nvSpPr>
        <p:spPr>
          <a:xfrm>
            <a:off x="495300" y="1600201"/>
            <a:ext cx="8915400" cy="298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altLang="lt-LT" sz="2800" b="1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AČIŪ UŽ DĖMESĮ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846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848" y="1658038"/>
            <a:ext cx="8581510" cy="2840220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BENDRA PROJEKTO VERTĖ — 523786,35 EURAI;</a:t>
            </a:r>
          </a:p>
          <a:p>
            <a:r>
              <a:rPr lang="lt-LT" dirty="0" smtClean="0"/>
              <a:t>IŠ JŲ:</a:t>
            </a:r>
          </a:p>
          <a:p>
            <a:r>
              <a:rPr lang="lt-LT" dirty="0" smtClean="0"/>
              <a:t>EUROPOS SĄJUNGOS FONDŲ LĖŠOS — 443 583,95 EURAI;</a:t>
            </a:r>
          </a:p>
          <a:p>
            <a:r>
              <a:rPr lang="lt-LT" dirty="0" smtClean="0"/>
              <a:t>VALSTYBĖS BIUDŽETO LĖŠOS — 39 139,77 EURAI;</a:t>
            </a:r>
          </a:p>
          <a:p>
            <a:r>
              <a:rPr lang="lt-LT" dirty="0" smtClean="0"/>
              <a:t>SAVIVALDYBĖS BIUDŽETO LĖŠOS — 41 062,64 EURAI.</a:t>
            </a:r>
          </a:p>
          <a:p>
            <a:r>
              <a:rPr lang="lt-LT" dirty="0" smtClean="0"/>
              <a:t>PROJEKTAS FINANSUOJAMAS  EUROPOS REGIONIONĖS PLĖTROS FONDO</a:t>
            </a:r>
          </a:p>
          <a:p>
            <a:r>
              <a:rPr lang="lt-LT" dirty="0" smtClean="0"/>
              <a:t>PROJEKTO VYKDYTOJAS ROKIŠKIO RAJONO SAVIVALDYBĖS ADMINISTRACIJA.</a:t>
            </a:r>
          </a:p>
          <a:p>
            <a:r>
              <a:rPr lang="lt-LT" dirty="0" smtClean="0"/>
              <a:t>ĮGYVENDINANČIOJI INSTITUCIJA — VIEŠOJI ĮSTAIGA CENTRINĖ PROJEKTŲ VALDYMO AGENTŪRA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74" y="663817"/>
            <a:ext cx="8916868" cy="958506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URBANISTINĖS TERITORIJOS ROKIŠKIO MIESTE PLĖTRA, III ETAPAS</a:t>
            </a:r>
            <a:br>
              <a:rPr lang="lt-LT" dirty="0" smtClean="0"/>
            </a:br>
            <a:r>
              <a:rPr lang="lt-LT" dirty="0" smtClean="0"/>
              <a:t>07.1.1-CPVA-R-903-51-0002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4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tikslas ir trumpas aprašymas</a:t>
            </a:r>
            <a:endParaRPr lang="en-GB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57200" y="1600201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457200" y="875544"/>
            <a:ext cx="87162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	PRISIDĖTI PRIE  TERITORINĖS SOCIALINĖS SANGLAUDOS DIDINIMO, GERINANT  ROKIŠKIO MIESTO GYVENAMOSIOS APLINKOS PATRAUKLUMĄ IR PALANKIŲ SĄLYGŲ VERSLO PLĖTRAI KŪRIMĄ, GERINTI ROKIŠKIO MIESTO VIEŠŲJŲ ERDVIŲ INFRASTRUKTŪRĄ, DIDINANT MIESTO PATRAUKLUMĄ GYVENTOJAMS IR INVESTUOTOJAMS.</a:t>
            </a:r>
          </a:p>
          <a:p>
            <a:r>
              <a:rPr lang="en-GB" dirty="0"/>
              <a:t>PROJEKTO  METU NUMATOMI DARBAI:</a:t>
            </a:r>
          </a:p>
          <a:p>
            <a:r>
              <a:rPr lang="en-GB" dirty="0"/>
              <a:t>P. ŠIRVIO G. NUO SANKIRTOS SU VILTIES G. IKI JAUNYSTĖS GATVĖS ŠALIGATVIŲ KAIRĖS IR DEŠINĖS PUSIŲ SUTVARKYMAS IR APŠVIETIMO ĮRENGIMAS;</a:t>
            </a:r>
          </a:p>
          <a:p>
            <a:r>
              <a:rPr lang="en-GB" dirty="0"/>
              <a:t>JAUNYSTĖS GATVĖS NUO SANKIRTOS SU P. ŠIRVIO GATVE IKI SANKIRTOS SU PANEVĖŽIO GATVE KAIRĖS IR DEŠINĖS PUSIŲ ŠALIGATVIŲ SUTVARKYMAS IR APŠVIETIMO ĮRENGIMAS;</a:t>
            </a:r>
          </a:p>
          <a:p>
            <a:r>
              <a:rPr lang="en-GB" dirty="0"/>
              <a:t>PANEVĖŽIO G. (NUO PC „IKI“ IKI SANKIRTOS SU RESPUBLIKOS GATVE) VIENOS PUSĖS ŠALIGATVIO SUTVARKYMAS IR APŠVIETIMO ĮRENGIMAS;</a:t>
            </a:r>
          </a:p>
          <a:p>
            <a:r>
              <a:rPr lang="en-GB" dirty="0"/>
              <a:t>JAUNYSTĖS GATVĖS ATKARPOS NUO JAUNYSTĖS GATVĖS SANKIRTOS SU P. ŠIRVIO GATVE IKI LOPŠELIO-DARŽELIO „VARPELIS“ DEŠINĖS PUSĖS ŠALIGATVIO ĮRENGIMAS IR KAIRĖS PUSĖS APŠVIETIMO ĮRENGIMAS;</a:t>
            </a:r>
          </a:p>
          <a:p>
            <a:r>
              <a:rPr lang="en-GB" dirty="0"/>
              <a:t>ATLIEKŲ AIKŠTELIŲ ROKIŠKIO MIESTE PRIE AUŠROS G. 26 IR VILTIES G. 42 GYVENAMŲJŲ NAMŲ ĮRENGIMAS;</a:t>
            </a:r>
          </a:p>
          <a:p>
            <a:r>
              <a:rPr lang="en-GB" dirty="0"/>
              <a:t>ROKIŠKIO MIESTO SENAMIESČIO TERITORIJOS PRIE RESPUBLIKOS G. SUTVARKYMAS IR INFRASTRUKTŪROS ATNAUJINIMAS.</a:t>
            </a:r>
          </a:p>
        </p:txBody>
      </p:sp>
    </p:spTree>
    <p:extLst>
      <p:ext uri="{BB962C8B-B14F-4D97-AF65-F5344CB8AC3E}">
        <p14:creationId xmlns:p14="http://schemas.microsoft.com/office/powerpoint/2010/main" val="376829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681039" y="379034"/>
            <a:ext cx="8543925" cy="538480"/>
          </a:xfrm>
        </p:spPr>
        <p:txBody>
          <a:bodyPr>
            <a:normAutofit/>
          </a:bodyPr>
          <a:lstStyle/>
          <a:p>
            <a:r>
              <a:rPr lang="lt-LT" dirty="0" smtClean="0"/>
              <a:t>Situacija su projekto įgyvendinimu </a:t>
            </a:r>
            <a:endParaRPr lang="en-US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quarter" idx="10"/>
          </p:nvPr>
        </p:nvSpPr>
        <p:spPr>
          <a:xfrm>
            <a:off x="681039" y="1091381"/>
            <a:ext cx="8543925" cy="4778477"/>
          </a:xfrm>
        </p:spPr>
        <p:txBody>
          <a:bodyPr>
            <a:normAutofit fontScale="92500" lnSpcReduction="20000"/>
          </a:bodyPr>
          <a:lstStyle/>
          <a:p>
            <a:r>
              <a:rPr lang="lt-LT" cap="all" dirty="0" smtClean="0"/>
              <a:t>Projekto </a:t>
            </a:r>
            <a:r>
              <a:rPr lang="lt-LT" cap="all" dirty="0"/>
              <a:t>veiklų įgyvendinimui yra parengtas investicinis projektas, kuriame analizuojami projekto tikslai, </a:t>
            </a:r>
            <a:r>
              <a:rPr lang="lt-LT" cap="all" dirty="0" smtClean="0"/>
              <a:t>uždaviniai ir </a:t>
            </a:r>
            <a:r>
              <a:rPr lang="lt-LT" cap="all" dirty="0"/>
              <a:t>ekonominė analizė  </a:t>
            </a:r>
            <a:r>
              <a:rPr lang="lt-LT" cap="all" dirty="0" smtClean="0"/>
              <a:t>bei </a:t>
            </a:r>
            <a:r>
              <a:rPr lang="lt-LT" cap="all" dirty="0"/>
              <a:t>numatytas vykdymo planas.</a:t>
            </a:r>
          </a:p>
          <a:p>
            <a:r>
              <a:rPr lang="lt-LT" cap="all" dirty="0" smtClean="0"/>
              <a:t>Vadovaujantis  projekto vykdymo planu buvo parengtas </a:t>
            </a:r>
            <a:r>
              <a:rPr lang="lt-LT" cap="all" dirty="0"/>
              <a:t>techninis projektas dalies Jaunystės, P. Širvio, Panevėžio gatvių šaligatvių ir apšvietimo, bei  </a:t>
            </a:r>
            <a:r>
              <a:rPr lang="lt-LT" cap="all" dirty="0" smtClean="0"/>
              <a:t>atliekų aikštelių  Aušros ir Vilties gatvėse įrengimui. </a:t>
            </a:r>
            <a:r>
              <a:rPr lang="lt-LT" cap="all" dirty="0"/>
              <a:t>Atlikta techninio projekto bendroji ekspertizė.  Atliktas pirkimas rangos darbams, pasirašytos preliminarios sutartys su trimis laimėtojais pripažintais </a:t>
            </a:r>
            <a:r>
              <a:rPr lang="lt-LT" cap="all" dirty="0" smtClean="0"/>
              <a:t>tiekėjais. </a:t>
            </a:r>
          </a:p>
          <a:p>
            <a:r>
              <a:rPr lang="lt-LT" cap="all" dirty="0" smtClean="0"/>
              <a:t>2017-01-03  pasirašyta sutartis su UAB „Rokiškio apdaila“  Rokiškio miesto teritorijos Respublikos gatvėje sutvarkymo projektavimo, projekto vykdymo priežiūros paslaugoms ir darbams.</a:t>
            </a:r>
            <a:endParaRPr lang="lt-LT" cap="all" dirty="0"/>
          </a:p>
          <a:p>
            <a:r>
              <a:rPr lang="lt-LT" cap="all" dirty="0"/>
              <a:t>Projektas yra tęstinis jau įgyvendintų projektų etapas: „Urbanistinės teritorijos Rokiškio mieste tarp Respublikos g. – Aušros g. – Parko g. – Taikos g. – Vilties g. – P.Širvio g. – Jaunystės g. sutvarkymas ir plėtra“, santrumpa „Urbanistinės teritorijos Rokiškio mieste sutvarkymas ir plėtra“ (baigtas 2013 m.) ir „Urbanistinės teritorijos Rokiškio mieste tarp Respublikos-Aušros-Parko-Taikos-Vilties-P. Širvio-Jaunystės-Panevėžio-Perkūno-Kauno-J. </a:t>
            </a:r>
            <a:r>
              <a:rPr lang="lt-LT" cap="all" dirty="0" smtClean="0"/>
              <a:t>Basanavičiaus-Ąžuolų-Tyzenhauzų-Pievų - </a:t>
            </a:r>
            <a:r>
              <a:rPr lang="lt-LT" cap="all" dirty="0" err="1" smtClean="0"/>
              <a:t>Juodupės</a:t>
            </a:r>
            <a:r>
              <a:rPr lang="lt-LT" cap="all" dirty="0" smtClean="0"/>
              <a:t>  - </a:t>
            </a:r>
            <a:r>
              <a:rPr lang="lt-LT" cap="all" dirty="0"/>
              <a:t>Laisvės gatvių sutvarkymas ir plėtra“ (baigtas 2015 m.). Šiame projekte siektini  etapo tikslai ir uždaviniai atitinka anksčiau buvusių etapų tikslus ir uždavinius</a:t>
            </a:r>
            <a:r>
              <a:rPr lang="lt-LT" cap="all" dirty="0" smtClean="0"/>
              <a:t>.</a:t>
            </a:r>
          </a:p>
          <a:p>
            <a:r>
              <a:rPr lang="lt-LT" cap="all" dirty="0" smtClean="0"/>
              <a:t>PROJEKTO ĮGYVENDINIMO PRADŽIA — 2016-12-14</a:t>
            </a:r>
          </a:p>
          <a:p>
            <a:r>
              <a:rPr lang="lt-LT" cap="all" dirty="0" smtClean="0"/>
              <a:t>PROJEKTO ĮGYVENDINIMO PABAIGA </a:t>
            </a:r>
            <a:r>
              <a:rPr lang="lt-LT" cap="all" smtClean="0"/>
              <a:t>— </a:t>
            </a:r>
            <a:r>
              <a:rPr lang="lt-LT" cap="all" smtClean="0"/>
              <a:t>2020-06-31</a:t>
            </a:r>
            <a:endParaRPr lang="lt-LT" cap="all" dirty="0"/>
          </a:p>
        </p:txBody>
      </p:sp>
    </p:spTree>
    <p:extLst>
      <p:ext uri="{BB962C8B-B14F-4D97-AF65-F5344CB8AC3E}">
        <p14:creationId xmlns:p14="http://schemas.microsoft.com/office/powerpoint/2010/main" val="125592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ESAMOS INFRASTRUKJTŪROS BŪKLĖ JAUNYSTĖS, P. ŠIRVIO IR PANEVĖŽIO GATVĖSE PRIEŠ PROJEKTO ĮGYVENDINIMĄ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" b="116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b="1177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1979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ESAMOS INFRASTRUKJTŪROS BŪKLĖ </a:t>
            </a:r>
            <a:r>
              <a:rPr lang="en-GB" dirty="0" smtClean="0"/>
              <a:t>PRIEŠ </a:t>
            </a:r>
            <a:r>
              <a:rPr lang="en-GB" dirty="0"/>
              <a:t>PROJEKTO </a:t>
            </a:r>
            <a:r>
              <a:rPr lang="en-GB" dirty="0" smtClean="0"/>
              <a:t>ĮGYVENDINIMĄ</a:t>
            </a:r>
            <a:r>
              <a:rPr lang="lt-LT" dirty="0" smtClean="0"/>
              <a:t> AUŠROS G. 26, VILTIES G. 42 IR RESPUBLIKOS G.</a:t>
            </a:r>
            <a:endParaRPr lang="en-GB" dirty="0"/>
          </a:p>
        </p:txBody>
      </p:sp>
      <p:pic>
        <p:nvPicPr>
          <p:cNvPr id="6" name="Paveikslėlio vietos rezervavimo ženklas 5" descr="ausros26"/>
          <p:cNvPicPr>
            <a:picLocks noGrp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16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7" name="Paveikslėlio vietos rezervavimo ženklas 6" descr="vilties42"/>
          <p:cNvPicPr>
            <a:picLocks noGrp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19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Paveikslėlio vietos rezervavimo ženklas 7" descr="turgus"/>
          <p:cNvPicPr>
            <a:picLocks noGrp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r="199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46019"/>
      </p:ext>
    </p:extLst>
  </p:cSld>
  <p:clrMapOvr>
    <a:masterClrMapping/>
  </p:clrMapOvr>
</p:sld>
</file>

<file path=ppt/theme/theme1.xml><?xml version="1.0" encoding="utf-8"?>
<a:theme xmlns:a="http://schemas.openxmlformats.org/drawingml/2006/main" name="Fin MIn titulinis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2A57A3"/>
      </a:accent1>
      <a:accent2>
        <a:srgbClr val="E2DDDB"/>
      </a:accent2>
      <a:accent3>
        <a:srgbClr val="827573"/>
      </a:accent3>
      <a:accent4>
        <a:srgbClr val="E2DDDB"/>
      </a:accent4>
      <a:accent5>
        <a:srgbClr val="FFCC00"/>
      </a:accent5>
      <a:accent6>
        <a:srgbClr val="2A57A3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n MIn" id="{3D01923E-6B55-45DF-A1C7-613873B7B2F0}" vid="{420D04CA-D0BA-4BA0-94CA-232FF5AB0EB0}"/>
    </a:ext>
  </a:extLst>
</a:theme>
</file>

<file path=ppt/theme/theme2.xml><?xml version="1.0" encoding="utf-8"?>
<a:theme xmlns:a="http://schemas.openxmlformats.org/drawingml/2006/main" name="Teksto skaidrė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BFBFBF"/>
      </a:accent1>
      <a:accent2>
        <a:srgbClr val="999999"/>
      </a:accent2>
      <a:accent3>
        <a:srgbClr val="666666"/>
      </a:accent3>
      <a:accent4>
        <a:srgbClr val="2A57A3"/>
      </a:accent4>
      <a:accent5>
        <a:srgbClr val="FFCC00"/>
      </a:accent5>
      <a:accent6>
        <a:srgbClr val="6D95D9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tuinė skaidr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314</Words>
  <Application>Microsoft Office PowerPoint</Application>
  <PresentationFormat>A4 formatas (210x297 mm)</PresentationFormat>
  <Paragraphs>30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5</vt:i4>
      </vt:variant>
    </vt:vector>
  </HeadingPairs>
  <TitlesOfParts>
    <vt:vector size="8" baseType="lpstr">
      <vt:lpstr>Fin MIn titulinis</vt:lpstr>
      <vt:lpstr>Teksto skaidrė</vt:lpstr>
      <vt:lpstr>Galtuinė skaidrė</vt:lpstr>
      <vt:lpstr>URBANISTINĖS TERITORIJOS ROKIŠKIO MIESTE PLĖTRA, III ETAPAS 07.1.1-CPVA-R-903-51-0002</vt:lpstr>
      <vt:lpstr>Projekto tikslas ir trumpas aprašymas</vt:lpstr>
      <vt:lpstr>Situacija su projekto įgyvendinimu </vt:lpstr>
      <vt:lpstr>ESAMOS INFRASTRUKJTŪROS BŪKLĖ JAUNYSTĖS, P. ŠIRVIO IR PANEVĖŽIO GATVĖSE PRIEŠ PROJEKTO ĮGYVENDINIMĄ</vt:lpstr>
      <vt:lpstr>ESAMOS INFRASTRUKJTŪROS BŪKLĖ PRIEŠ PROJEKTO ĮGYVENDINIMĄ AUŠROS G. 26, VILTIES G. 42 IR RESPUBLIKOS 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Vilma Meciukoniene</cp:lastModifiedBy>
  <cp:revision>30</cp:revision>
  <dcterms:created xsi:type="dcterms:W3CDTF">2015-10-26T11:19:59Z</dcterms:created>
  <dcterms:modified xsi:type="dcterms:W3CDTF">2020-02-11T12:07:36Z</dcterms:modified>
</cp:coreProperties>
</file>